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6" r:id="rId4"/>
    <p:sldId id="267" r:id="rId5"/>
    <p:sldId id="269" r:id="rId6"/>
    <p:sldId id="280" r:id="rId7"/>
    <p:sldId id="270" r:id="rId8"/>
    <p:sldId id="258" r:id="rId9"/>
    <p:sldId id="276" r:id="rId10"/>
    <p:sldId id="279" r:id="rId11"/>
    <p:sldId id="278" r:id="rId12"/>
    <p:sldId id="277" r:id="rId13"/>
    <p:sldId id="274" r:id="rId14"/>
    <p:sldId id="283" r:id="rId15"/>
    <p:sldId id="275" r:id="rId16"/>
    <p:sldId id="273" r:id="rId17"/>
    <p:sldId id="281" r:id="rId18"/>
    <p:sldId id="28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9822" autoAdjust="0"/>
  </p:normalViewPr>
  <p:slideViewPr>
    <p:cSldViewPr snapToGrid="0">
      <p:cViewPr varScale="1">
        <p:scale>
          <a:sx n="74" d="100"/>
          <a:sy n="74" d="100"/>
        </p:scale>
        <p:origin x="-45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slide" Target="slide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slide" Target="slide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14.xml"/><Relationship Id="rId7" Type="http://schemas.openxmlformats.org/officeDocument/2006/relationships/slide" Target="slide15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792" y="2875078"/>
            <a:ext cx="8650368" cy="1373070"/>
          </a:xfrm>
        </p:spPr>
        <p:txBody>
          <a:bodyPr/>
          <a:lstStyle/>
          <a:p>
            <a:pPr algn="ctr"/>
            <a:r>
              <a:rPr lang="en-US" dirty="0"/>
              <a:t>Hamburgers </a:t>
            </a:r>
            <a:br>
              <a:rPr lang="en-US" dirty="0"/>
            </a:b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357" y="2624671"/>
            <a:ext cx="1873243" cy="1623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0240" y="3638788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Delicious, easy to make and Gordon Ramsey approved!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iph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69792" y="2613392"/>
            <a:ext cx="381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Foremost!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Grind chicken into ground paste using a mixer.</a:t>
            </a:r>
          </a:p>
        </p:txBody>
      </p:sp>
      <p:sp>
        <p:nvSpPr>
          <p:cNvPr id="4" name="Arrow: Right 3">
            <a:hlinkClick r:id="rId5" action="ppaction://hlinksldjump"/>
            <a:extLst>
              <a:ext uri="{FF2B5EF4-FFF2-40B4-BE49-F238E27FC236}">
                <a16:creationId xmlns:a16="http://schemas.microsoft.com/office/drawing/2014/main" xmlns="" id="{74F66EDC-B2CB-43A6-BDA2-6201CCB48846}"/>
              </a:ext>
            </a:extLst>
          </p:cNvPr>
          <p:cNvSpPr/>
          <p:nvPr/>
        </p:nvSpPr>
        <p:spPr>
          <a:xfrm>
            <a:off x="9608191" y="6195268"/>
            <a:ext cx="2583809" cy="662732"/>
          </a:xfrm>
          <a:prstGeom prst="rightArrow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Step : Mix them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5424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65813" y="997565"/>
            <a:ext cx="373379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/>
          </a:p>
          <a:p>
            <a:endParaRPr lang="en-IN" b="1" dirty="0"/>
          </a:p>
          <a:p>
            <a:endParaRPr lang="en-IN" dirty="0"/>
          </a:p>
          <a:p>
            <a:r>
              <a:rPr lang="en-IN" sz="2000" dirty="0"/>
              <a:t>In a bowl, mix:</a:t>
            </a:r>
          </a:p>
          <a:p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/>
              <a:t>ground beef,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/>
              <a:t>egg,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/>
              <a:t>onion,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/>
              <a:t>bread crumbs,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/>
              <a:t>Worcestershire sauce,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/>
              <a:t>garlic,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/>
              <a:t>1/2 teaspoon salt, and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/>
              <a:t>1/4 teaspoon pepper until well blended.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xmlns="" id="{6CA46127-F9B3-45E4-8D99-CC58C91926DA}"/>
              </a:ext>
            </a:extLst>
          </p:cNvPr>
          <p:cNvSpPr/>
          <p:nvPr/>
        </p:nvSpPr>
        <p:spPr>
          <a:xfrm>
            <a:off x="8559568" y="6144935"/>
            <a:ext cx="3632432" cy="713065"/>
          </a:xfrm>
          <a:prstGeom prst="rightArrow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Step : Make Patty Wedges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897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32010" y="1382286"/>
            <a:ext cx="451104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r>
              <a:rPr lang="en-IN" sz="2000" dirty="0"/>
              <a:t>Divide the mixture into equal portions and shape each patty into about 4 inches wide wedges like in the image on left.</a:t>
            </a:r>
          </a:p>
          <a:p>
            <a:endParaRPr lang="en-IN" sz="2000" dirty="0"/>
          </a:p>
          <a:p>
            <a:r>
              <a:rPr lang="en-IN" sz="2000" dirty="0"/>
              <a:t>You can dig in and use hands or use plastic films to flatten the patties.</a:t>
            </a:r>
          </a:p>
          <a:p>
            <a:endParaRPr lang="en-IN" sz="2000" dirty="0"/>
          </a:p>
          <a:p>
            <a:r>
              <a:rPr lang="en-IN" sz="2000" dirty="0"/>
              <a:t>Nice and simple!</a:t>
            </a:r>
          </a:p>
          <a:p>
            <a:endParaRPr lang="en-IN" sz="2000" dirty="0"/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xmlns="" id="{38BACAB8-9480-4F7D-ACC6-829BF58504FF}"/>
              </a:ext>
            </a:extLst>
          </p:cNvPr>
          <p:cNvSpPr/>
          <p:nvPr/>
        </p:nvSpPr>
        <p:spPr>
          <a:xfrm>
            <a:off x="8802848" y="6094601"/>
            <a:ext cx="3389152" cy="763399"/>
          </a:xfrm>
          <a:prstGeom prst="rightArrow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Step : Grill the patties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168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39"/>
          <a:stretch/>
        </p:blipFill>
        <p:spPr>
          <a:xfrm>
            <a:off x="0" y="0"/>
            <a:ext cx="6877318" cy="68628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4420" y="515014"/>
            <a:ext cx="340913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b="1" dirty="0"/>
          </a:p>
          <a:p>
            <a:pPr algn="just"/>
            <a:endParaRPr lang="en-IN" b="1" dirty="0"/>
          </a:p>
          <a:p>
            <a:pPr algn="just"/>
            <a:r>
              <a:rPr lang="en-IN" sz="2000" dirty="0"/>
              <a:t>Lay patties on an oiled pan over high heat on a gas stove.</a:t>
            </a:r>
          </a:p>
          <a:p>
            <a:pPr algn="just"/>
            <a:endParaRPr lang="en-IN" sz="2000" dirty="0"/>
          </a:p>
          <a:p>
            <a:pPr algn="just"/>
            <a:r>
              <a:rPr lang="en-IN" sz="2000" dirty="0"/>
              <a:t>Cook the patties, turning once each side, until browned on both sides and no longer pink inside for 7 to 8 minutes total. </a:t>
            </a:r>
          </a:p>
          <a:p>
            <a:pPr algn="just"/>
            <a:endParaRPr lang="en-IN" sz="2000" dirty="0"/>
          </a:p>
          <a:p>
            <a:pPr algn="just"/>
            <a:r>
              <a:rPr lang="en-IN" sz="2000" dirty="0"/>
              <a:t>Make small incision to check if the patty is cooked through and through. </a:t>
            </a:r>
          </a:p>
          <a:p>
            <a:pPr algn="just"/>
            <a:endParaRPr lang="en-IN" sz="2000" dirty="0"/>
          </a:p>
          <a:p>
            <a:pPr algn="just"/>
            <a:r>
              <a:rPr lang="en-IN" sz="2000" dirty="0"/>
              <a:t>Remove from grill.</a:t>
            </a:r>
          </a:p>
          <a:p>
            <a:pPr algn="just"/>
            <a:endParaRPr lang="en-IN" dirty="0"/>
          </a:p>
        </p:txBody>
      </p:sp>
      <p:sp>
        <p:nvSpPr>
          <p:cNvPr id="5" name="Arrow: Left 4">
            <a:hlinkClick r:id="rId3" action="ppaction://hlinksldjump"/>
            <a:extLst>
              <a:ext uri="{FF2B5EF4-FFF2-40B4-BE49-F238E27FC236}">
                <a16:creationId xmlns:a16="http://schemas.microsoft.com/office/drawing/2014/main" xmlns="" id="{81FC3557-A8FE-4E1A-A60F-8C683E163A46}"/>
              </a:ext>
            </a:extLst>
          </p:cNvPr>
          <p:cNvSpPr/>
          <p:nvPr/>
        </p:nvSpPr>
        <p:spPr>
          <a:xfrm>
            <a:off x="9905045" y="6109933"/>
            <a:ext cx="2286955" cy="752885"/>
          </a:xfrm>
          <a:prstGeom prst="leftArrow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Directions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178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0B15C6-FB03-4E46-98EF-7E072CD2B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40194" cy="2972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AF95E70-4470-4E1A-AD9C-317046E7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72210"/>
            <a:ext cx="6040193" cy="3890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702A764-E3A2-4F79-89C8-88F4F8E5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193" y="0"/>
            <a:ext cx="6151808" cy="29722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61C87AA-5843-437D-99E8-B7F39C852D71}"/>
              </a:ext>
            </a:extLst>
          </p:cNvPr>
          <p:cNvSpPr txBox="1"/>
          <p:nvPr/>
        </p:nvSpPr>
        <p:spPr>
          <a:xfrm>
            <a:off x="7399153" y="3268424"/>
            <a:ext cx="4511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dirty="0"/>
          </a:p>
          <a:p>
            <a:endParaRPr lang="en-IN" sz="2000" b="1" dirty="0"/>
          </a:p>
          <a:p>
            <a:r>
              <a:rPr lang="en-US" sz="2000" dirty="0"/>
              <a:t>W</a:t>
            </a:r>
            <a:r>
              <a:rPr lang="en-IN" sz="2000" dirty="0"/>
              <a:t>ash the veggies to be used.</a:t>
            </a:r>
          </a:p>
          <a:p>
            <a:endParaRPr lang="en-US" sz="2000" dirty="0"/>
          </a:p>
          <a:p>
            <a:r>
              <a:rPr lang="en-US" sz="2000" dirty="0"/>
              <a:t>T</a:t>
            </a:r>
            <a:r>
              <a:rPr lang="en-IN" sz="2000" dirty="0"/>
              <a:t>hen thinly slice </a:t>
            </a:r>
            <a:r>
              <a:rPr lang="en-IN" sz="2000" dirty="0" smtClean="0"/>
              <a:t>onion and tomatoes in round salad shape and shred the lettuce leaves.</a:t>
            </a:r>
            <a:endParaRPr lang="en-US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13" name="Arrow: Left 12">
            <a:hlinkClick r:id="rId5" action="ppaction://hlinksldjump"/>
            <a:extLst>
              <a:ext uri="{FF2B5EF4-FFF2-40B4-BE49-F238E27FC236}">
                <a16:creationId xmlns:a16="http://schemas.microsoft.com/office/drawing/2014/main" xmlns="" id="{BA6B871B-0263-442A-8FD1-A16F3E9CD508}"/>
              </a:ext>
            </a:extLst>
          </p:cNvPr>
          <p:cNvSpPr/>
          <p:nvPr/>
        </p:nvSpPr>
        <p:spPr>
          <a:xfrm>
            <a:off x="9905045" y="6109933"/>
            <a:ext cx="2286955" cy="752885"/>
          </a:xfrm>
          <a:prstGeom prst="leftArrow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Directions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589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hh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4237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4E7E-8C34-4716-B4AD-49CE6136E43B}"/>
              </a:ext>
            </a:extLst>
          </p:cNvPr>
          <p:cNvSpPr txBox="1"/>
          <p:nvPr/>
        </p:nvSpPr>
        <p:spPr>
          <a:xfrm>
            <a:off x="750906" y="4837699"/>
            <a:ext cx="9282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 </a:t>
            </a:r>
            <a:r>
              <a:rPr lang="en-US" sz="2000" dirty="0"/>
              <a:t>Layer  patties, sliced lettuce, tomatoes, onions along with mayonnaise and ketchup in between the toasted buns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Voila!!</a:t>
            </a:r>
          </a:p>
        </p:txBody>
      </p:sp>
      <p:sp>
        <p:nvSpPr>
          <p:cNvPr id="7" name="Arrow: Left 6">
            <a:hlinkClick r:id="rId5" action="ppaction://hlinksldjump"/>
            <a:extLst>
              <a:ext uri="{FF2B5EF4-FFF2-40B4-BE49-F238E27FC236}">
                <a16:creationId xmlns:a16="http://schemas.microsoft.com/office/drawing/2014/main" xmlns="" id="{A69D058E-01CE-4F85-82A4-5ECB5D01FB89}"/>
              </a:ext>
            </a:extLst>
          </p:cNvPr>
          <p:cNvSpPr/>
          <p:nvPr/>
        </p:nvSpPr>
        <p:spPr>
          <a:xfrm>
            <a:off x="9905045" y="6109933"/>
            <a:ext cx="2286955" cy="752885"/>
          </a:xfrm>
          <a:prstGeom prst="leftArrow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Directions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825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D9F87DD0-B660-4FD3-9876-F10CFF006B32}"/>
              </a:ext>
            </a:extLst>
          </p:cNvPr>
          <p:cNvGrpSpPr/>
          <p:nvPr/>
        </p:nvGrpSpPr>
        <p:grpSpPr>
          <a:xfrm>
            <a:off x="-7877176" y="-2"/>
            <a:ext cx="12798755" cy="7261414"/>
            <a:chOff x="-5219700" y="0"/>
            <a:chExt cx="11458009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275D813-8D64-4748-8D21-48563217B55D}"/>
                </a:ext>
              </a:extLst>
            </p:cNvPr>
            <p:cNvSpPr/>
            <p:nvPr/>
          </p:nvSpPr>
          <p:spPr>
            <a:xfrm>
              <a:off x="-521970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r>
                <a:rPr lang="en-US" sz="2400" dirty="0">
                  <a:solidFill>
                    <a:schemeClr val="tx1"/>
                  </a:solidFill>
                </a:rPr>
                <a:t>Grinder</a:t>
              </a:r>
            </a:p>
            <a:p>
              <a:pPr marL="342900" indent="-342900" algn="ctr">
                <a:buFont typeface="+mj-lt"/>
                <a:buAutoNum type="arabicPeriod"/>
              </a:pPr>
              <a:r>
                <a:rPr lang="en-US" sz="2400" dirty="0">
                  <a:solidFill>
                    <a:schemeClr val="tx1"/>
                  </a:solidFill>
                </a:rPr>
                <a:t>Bowl</a:t>
              </a:r>
            </a:p>
            <a:p>
              <a:pPr marL="342900" indent="-342900" algn="ctr">
                <a:buFont typeface="+mj-lt"/>
                <a:buAutoNum type="arabicPeriod"/>
              </a:pPr>
              <a:r>
                <a:rPr lang="en-US" sz="2400" dirty="0">
                  <a:solidFill>
                    <a:schemeClr val="tx1"/>
                  </a:solidFill>
                </a:rPr>
                <a:t>Grill Pan</a:t>
              </a:r>
            </a:p>
            <a:p>
              <a:pPr marL="342900" indent="-342900" algn="ctr">
                <a:buFont typeface="+mj-lt"/>
                <a:buAutoNum type="arabicPeriod"/>
              </a:pPr>
              <a:r>
                <a:rPr lang="en-US" sz="2400" dirty="0">
                  <a:solidFill>
                    <a:schemeClr val="tx1"/>
                  </a:solidFill>
                </a:rPr>
                <a:t>Frying Pan</a:t>
              </a:r>
            </a:p>
            <a:p>
              <a:pPr marL="342900" indent="-342900" algn="ctr">
                <a:buFont typeface="+mj-lt"/>
                <a:buAutoNum type="arabicPeriod"/>
              </a:pPr>
              <a:r>
                <a:rPr lang="en-US" sz="2400" dirty="0">
                  <a:solidFill>
                    <a:schemeClr val="tx1"/>
                  </a:solidFill>
                </a:rPr>
                <a:t>Spatula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BC0D95A8-67B5-4055-9C4F-3DBEE1C07201}"/>
                </a:ext>
              </a:extLst>
            </p:cNvPr>
            <p:cNvGrpSpPr/>
            <p:nvPr/>
          </p:nvGrpSpPr>
          <p:grpSpPr>
            <a:xfrm>
              <a:off x="4629150" y="3949038"/>
              <a:ext cx="1609159" cy="917533"/>
              <a:chOff x="8401050" y="5044954"/>
              <a:chExt cx="1609159" cy="917533"/>
            </a:xfrm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xmlns="" id="{4398BEEC-1423-4336-B5D8-03839CBA6908}"/>
                  </a:ext>
                </a:extLst>
              </p:cNvPr>
              <p:cNvSpPr/>
              <p:nvPr/>
            </p:nvSpPr>
            <p:spPr>
              <a:xfrm rot="5400000">
                <a:off x="8764751" y="4681253"/>
                <a:ext cx="881757" cy="1609159"/>
              </a:xfrm>
              <a:prstGeom prst="round2Same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0456715B-D0FD-4499-8AFC-ED7C0F550A86}"/>
                  </a:ext>
                </a:extLst>
              </p:cNvPr>
              <p:cNvSpPr txBox="1"/>
              <p:nvPr/>
            </p:nvSpPr>
            <p:spPr>
              <a:xfrm>
                <a:off x="8401050" y="5131490"/>
                <a:ext cx="14353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DAGGERSQUARE" pitchFamily="50" charset="0"/>
                  </a:rPr>
                  <a:t>Tools</a:t>
                </a:r>
              </a:p>
              <a:p>
                <a:pPr algn="ctr"/>
                <a:r>
                  <a:rPr lang="en-US" sz="2400" b="1" dirty="0">
                    <a:latin typeface="DAGGERSQUARE" pitchFamily="50" charset="0"/>
                  </a:rPr>
                  <a:t>used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-3956003" y="0"/>
            <a:ext cx="12487045" cy="6858000"/>
            <a:chOff x="-3956003" y="0"/>
            <a:chExt cx="12487045" cy="6858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56761E50-ACF4-4AEB-91B2-4D1260FF3876}"/>
                </a:ext>
              </a:extLst>
            </p:cNvPr>
            <p:cNvGrpSpPr/>
            <p:nvPr/>
          </p:nvGrpSpPr>
          <p:grpSpPr>
            <a:xfrm>
              <a:off x="-3956003" y="0"/>
              <a:ext cx="12487045" cy="6858000"/>
              <a:chOff x="-4114800" y="0"/>
              <a:chExt cx="12409588" cy="6858000"/>
            </a:xfrm>
            <a:effectLst>
              <a:outerShdw blurRad="254000" dist="88900" algn="l" rotWithShape="0">
                <a:schemeClr val="tx1">
                  <a:lumMod val="95000"/>
                  <a:lumOff val="5000"/>
                  <a:alpha val="51000"/>
                </a:schemeClr>
              </a:outerShdw>
            </a:effectLst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01A82F37-F384-44AF-8D4D-8E5AB51F36CD}"/>
                  </a:ext>
                </a:extLst>
              </p:cNvPr>
              <p:cNvSpPr/>
              <p:nvPr/>
            </p:nvSpPr>
            <p:spPr>
              <a:xfrm>
                <a:off x="-4114800" y="0"/>
                <a:ext cx="9848850" cy="6858000"/>
              </a:xfrm>
              <a:prstGeom prst="rect">
                <a:avLst/>
              </a:prstGeom>
              <a:solidFill>
                <a:srgbClr val="C8C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xmlns="" id="{84CE4060-9EA1-4A18-9D41-27A4057CDEAD}"/>
                  </a:ext>
                </a:extLst>
              </p:cNvPr>
              <p:cNvGrpSpPr/>
              <p:nvPr/>
            </p:nvGrpSpPr>
            <p:grpSpPr>
              <a:xfrm>
                <a:off x="5508546" y="4662494"/>
                <a:ext cx="2786242" cy="881757"/>
                <a:chOff x="8175546" y="5317532"/>
                <a:chExt cx="2786242" cy="881757"/>
              </a:xfrm>
            </p:grpSpPr>
            <p:sp>
              <p:nvSpPr>
                <p:cNvPr id="2" name="Rectangle: Top Corners Rounded 1">
                  <a:extLst>
                    <a:ext uri="{FF2B5EF4-FFF2-40B4-BE49-F238E27FC236}">
                      <a16:creationId xmlns:a16="http://schemas.microsoft.com/office/drawing/2014/main" xmlns="" id="{C5D1EB51-A0E9-4F9E-8E46-8B3E890D1A18}"/>
                    </a:ext>
                  </a:extLst>
                </p:cNvPr>
                <p:cNvSpPr/>
                <p:nvPr/>
              </p:nvSpPr>
              <p:spPr>
                <a:xfrm rot="5400000">
                  <a:off x="9127788" y="4590793"/>
                  <a:ext cx="881757" cy="2335235"/>
                </a:xfrm>
                <a:prstGeom prst="round2SameRect">
                  <a:avLst/>
                </a:prstGeom>
                <a:solidFill>
                  <a:srgbClr val="C8C7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xmlns="" id="{E7756F21-0986-45B4-9493-6206B3F28A73}"/>
                    </a:ext>
                  </a:extLst>
                </p:cNvPr>
                <p:cNvSpPr txBox="1"/>
                <p:nvPr/>
              </p:nvSpPr>
              <p:spPr>
                <a:xfrm>
                  <a:off x="8175546" y="5449699"/>
                  <a:ext cx="27862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latin typeface="DAGGERSQUARE" pitchFamily="50" charset="0"/>
                    </a:rPr>
                    <a:t>Ingredients</a:t>
                  </a:r>
                </a:p>
              </p:txBody>
            </p:sp>
          </p:grpSp>
        </p:grpSp>
        <p:sp>
          <p:nvSpPr>
            <p:cNvPr id="17" name="TextBox 16"/>
            <p:cNvSpPr txBox="1"/>
            <p:nvPr/>
          </p:nvSpPr>
          <p:spPr>
            <a:xfrm>
              <a:off x="-2376525" y="1206741"/>
              <a:ext cx="7496449" cy="4847928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1 kg chicken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1 large egg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minced onion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fine dried bread crumbs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Worcestershire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garlic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salt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pepper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4 hamburger buns (4 in. wide), split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mayonnaise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ketchup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4 iceberg lettuce leaves, rinsed and crisped</a:t>
              </a:r>
            </a:p>
            <a:p>
              <a:pPr marL="285750" lvl="0" indent="-285750">
                <a:buFont typeface="Wingdings" panose="05000000000000000000" pitchFamily="2" charset="2"/>
                <a:buChar char="q"/>
              </a:pPr>
              <a:r>
                <a:rPr lang="en-IN" sz="2400" dirty="0"/>
                <a:t>tomato, cored and thinly sliced</a:t>
              </a:r>
            </a:p>
            <a:p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886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5063 -0.0132 L 0.96851 -0.01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94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13 0 L 0.20591 0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6AB1F5F-FC4D-4A86-A9E5-BBEB8A5FDA63}"/>
              </a:ext>
            </a:extLst>
          </p:cNvPr>
          <p:cNvGrpSpPr/>
          <p:nvPr/>
        </p:nvGrpSpPr>
        <p:grpSpPr>
          <a:xfrm>
            <a:off x="-5486400" y="0"/>
            <a:ext cx="13038481" cy="7562850"/>
            <a:chOff x="-6424279" y="0"/>
            <a:chExt cx="11947479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1E61F369-01B8-42C0-AB81-1CDAED90BB31}"/>
                </a:ext>
              </a:extLst>
            </p:cNvPr>
            <p:cNvSpPr/>
            <p:nvPr/>
          </p:nvSpPr>
          <p:spPr>
            <a:xfrm>
              <a:off x="-6424279" y="0"/>
              <a:ext cx="9948529" cy="6858000"/>
            </a:xfrm>
            <a:prstGeom prst="rect">
              <a:avLst/>
            </a:prstGeom>
            <a:solidFill>
              <a:srgbClr val="FC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en-US" sz="2000" dirty="0">
                  <a:solidFill>
                    <a:schemeClr val="tx1"/>
                  </a:solidFill>
                </a:rPr>
                <a:t>Grind chicken into paste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2. Mix the ground chicken with egg, pepper, spices, sauce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3. Shape the meat mix into round wedges  and fry them golden brown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4. Lightly fry the buns 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5. Layer  patties, sliced lettuce, tomatoes, onions along with mayonnaise and ketchup in between the toasted buns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Voila!!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22B5E647-0CEC-423F-B558-37B9E35FDE29}"/>
                </a:ext>
              </a:extLst>
            </p:cNvPr>
            <p:cNvGrpSpPr/>
            <p:nvPr/>
          </p:nvGrpSpPr>
          <p:grpSpPr>
            <a:xfrm>
              <a:off x="3269939" y="1968651"/>
              <a:ext cx="2253261" cy="1235116"/>
              <a:chOff x="8146739" y="3526232"/>
              <a:chExt cx="2253261" cy="1235116"/>
            </a:xfrm>
          </p:grpSpPr>
          <p:sp>
            <p:nvSpPr>
              <p:cNvPr id="5" name="Rectangle: Top Corners Rounded 15">
                <a:extLst>
                  <a:ext uri="{FF2B5EF4-FFF2-40B4-BE49-F238E27FC236}">
                    <a16:creationId xmlns:a16="http://schemas.microsoft.com/office/drawing/2014/main" xmlns="" id="{8FBCEB8D-B1DF-412C-A248-C5E7E6FECF6F}"/>
                  </a:ext>
                </a:extLst>
              </p:cNvPr>
              <p:cNvSpPr/>
              <p:nvPr/>
            </p:nvSpPr>
            <p:spPr>
              <a:xfrm rot="5400000">
                <a:off x="8530139" y="3317106"/>
                <a:ext cx="1235116" cy="1653367"/>
              </a:xfrm>
              <a:prstGeom prst="round2Same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E547BC8A-CC83-433F-B204-2012A7E0FDD3}"/>
                  </a:ext>
                </a:extLst>
              </p:cNvPr>
              <p:cNvSpPr txBox="1"/>
              <p:nvPr/>
            </p:nvSpPr>
            <p:spPr>
              <a:xfrm>
                <a:off x="8146739" y="3675799"/>
                <a:ext cx="22532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DAGGERSQUARE" pitchFamily="50" charset="0"/>
                  </a:rPr>
                  <a:t>Recipe</a:t>
                </a:r>
              </a:p>
              <a:p>
                <a:pPr algn="ctr"/>
                <a:r>
                  <a:rPr lang="en-US" sz="2400" b="1" dirty="0">
                    <a:latin typeface="DAGGERSQUARE" pitchFamily="50" charset="0"/>
                  </a:rPr>
                  <a:t>Recap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-9494865" y="0"/>
            <a:ext cx="13614800" cy="7562850"/>
            <a:chOff x="-8094456" y="-1129"/>
            <a:chExt cx="11979107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A1A911D1-2939-4C61-9809-8BFB85C5A363}"/>
                </a:ext>
              </a:extLst>
            </p:cNvPr>
            <p:cNvGrpSpPr/>
            <p:nvPr/>
          </p:nvGrpSpPr>
          <p:grpSpPr>
            <a:xfrm>
              <a:off x="-8094456" y="-1129"/>
              <a:ext cx="11979107" cy="6858000"/>
              <a:chOff x="-7697681" y="0"/>
              <a:chExt cx="11979107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10F7110D-033F-4AB8-9FBD-9DF1B764437D}"/>
                  </a:ext>
                </a:extLst>
              </p:cNvPr>
              <p:cNvSpPr/>
              <p:nvPr/>
            </p:nvSpPr>
            <p:spPr>
              <a:xfrm>
                <a:off x="-7697681" y="0"/>
                <a:ext cx="9848850" cy="6858000"/>
              </a:xfrm>
              <a:prstGeom prst="rect">
                <a:avLst/>
              </a:prstGeom>
              <a:solidFill>
                <a:srgbClr val="FF42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xmlns="" id="{3AD618C5-74EF-4A13-A920-A5BE5528C742}"/>
                  </a:ext>
                </a:extLst>
              </p:cNvPr>
              <p:cNvGrpSpPr/>
              <p:nvPr/>
            </p:nvGrpSpPr>
            <p:grpSpPr>
              <a:xfrm>
                <a:off x="1988056" y="548782"/>
                <a:ext cx="2293370" cy="1445934"/>
                <a:chOff x="7969756" y="2568028"/>
                <a:chExt cx="2293370" cy="1445934"/>
              </a:xfrm>
            </p:grpSpPr>
            <p:sp>
              <p:nvSpPr>
                <p:cNvPr id="12" name="Rectangle: Top Corners Rounded 18">
                  <a:extLst>
                    <a:ext uri="{FF2B5EF4-FFF2-40B4-BE49-F238E27FC236}">
                      <a16:creationId xmlns:a16="http://schemas.microsoft.com/office/drawing/2014/main" xmlns="" id="{350D83EA-93F0-4DDF-BE90-1EACDD67FD65}"/>
                    </a:ext>
                  </a:extLst>
                </p:cNvPr>
                <p:cNvSpPr/>
                <p:nvPr/>
              </p:nvSpPr>
              <p:spPr>
                <a:xfrm rot="5400000">
                  <a:off x="8607893" y="2068157"/>
                  <a:ext cx="1017095" cy="2016838"/>
                </a:xfrm>
                <a:prstGeom prst="round2SameRect">
                  <a:avLst/>
                </a:prstGeom>
                <a:solidFill>
                  <a:srgbClr val="FF42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xmlns="" id="{56BB9079-0F05-4D11-97F8-25F7CB504DD7}"/>
                    </a:ext>
                  </a:extLst>
                </p:cNvPr>
                <p:cNvSpPr txBox="1"/>
                <p:nvPr/>
              </p:nvSpPr>
              <p:spPr>
                <a:xfrm>
                  <a:off x="7969756" y="2752078"/>
                  <a:ext cx="2293370" cy="12618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400" b="1" dirty="0">
                      <a:latin typeface="DAGGERSQUARE"/>
                    </a:rPr>
                    <a:t>Nutrition facts</a:t>
                  </a:r>
                </a:p>
                <a:p>
                  <a:pPr algn="ctr"/>
                  <a:endParaRPr lang="en-US" sz="2800" b="1" dirty="0">
                    <a:solidFill>
                      <a:srgbClr val="FC9D99"/>
                    </a:solidFill>
                    <a:latin typeface="DAGGERSQUARE" pitchFamily="50" charset="0"/>
                  </a:endParaRPr>
                </a:p>
              </p:txBody>
            </p:sp>
          </p:grpSp>
        </p:grpSp>
        <p:sp>
          <p:nvSpPr>
            <p:cNvPr id="9" name="Rectangle 8"/>
            <p:cNvSpPr/>
            <p:nvPr/>
          </p:nvSpPr>
          <p:spPr>
            <a:xfrm>
              <a:off x="-5812386" y="2041924"/>
              <a:ext cx="6096000" cy="19389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IN" sz="2000" b="1" dirty="0"/>
                <a:t>Per Serving: </a:t>
              </a:r>
            </a:p>
            <a:p>
              <a:endParaRPr lang="en-IN" sz="2000" b="1" dirty="0"/>
            </a:p>
            <a:p>
              <a:endParaRPr lang="en-IN" sz="2000" b="1" dirty="0"/>
            </a:p>
            <a:p>
              <a:r>
                <a:rPr lang="en-IN" sz="2000" b="1" dirty="0"/>
                <a:t>288 calories; 17.8 g fat; 9.1 g carbohydrates; 21.5 g protein; 96 mg cholesterol; 196 mg sodium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30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000"/>
    </mc:Choice>
    <mc:Fallback>
      <p:transition spd="slow" advClick="0" advTm="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81 -0.05347 L 0.57956 -0.0465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62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98061E-7 -7.40741E-7 L 0.64871 0.00301 " pathEditMode="relative" rAng="0" ptsTypes="AA">
                                      <p:cBhvr>
                                        <p:cTn id="9" dur="2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3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F942158-3AC2-4403-81B3-1743B6E8F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792" y="2875078"/>
            <a:ext cx="8650368" cy="1373070"/>
          </a:xfrm>
        </p:spPr>
        <p:txBody>
          <a:bodyPr/>
          <a:lstStyle/>
          <a:p>
            <a:pPr algn="ctr"/>
            <a:r>
              <a:rPr lang="en-US" dirty="0"/>
              <a:t>Hamburgers </a:t>
            </a:r>
            <a:br>
              <a:rPr lang="en-US" dirty="0"/>
            </a:b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F37367-373E-4A21-83EC-F8A4BF147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357" y="2624671"/>
            <a:ext cx="1873243" cy="1623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EC4DC64-0A5F-4DCE-A8BA-D8E753CEDE02}"/>
              </a:ext>
            </a:extLst>
          </p:cNvPr>
          <p:cNvSpPr txBox="1"/>
          <p:nvPr/>
        </p:nvSpPr>
        <p:spPr>
          <a:xfrm>
            <a:off x="4258509" y="3714289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Are Served!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289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 to make hamburgers. a stop motion animation by guldies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251.39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8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00"/>
    </mc:Choice>
    <mc:Fallback xmlns="">
      <p:transition spd="slow" advClick="0" advTm="1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4440" y="956994"/>
            <a:ext cx="1507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Index</a:t>
            </a:r>
          </a:p>
        </p:txBody>
      </p:sp>
      <p:sp>
        <p:nvSpPr>
          <p:cNvPr id="8" name="Horizontal Scroll 7">
            <a:hlinkClick r:id="" action="ppaction://hlinkshowjump?jump=nextslide"/>
          </p:cNvPr>
          <p:cNvSpPr/>
          <p:nvPr/>
        </p:nvSpPr>
        <p:spPr>
          <a:xfrm>
            <a:off x="649307" y="1999938"/>
            <a:ext cx="3142516" cy="894265"/>
          </a:xfrm>
          <a:prstGeom prst="horizont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Lesson Overview</a:t>
            </a:r>
          </a:p>
        </p:txBody>
      </p:sp>
      <p:sp>
        <p:nvSpPr>
          <p:cNvPr id="9" name="Horizontal Scroll 8">
            <a:hlinkClick r:id="rId2" action="ppaction://hlinksldjump"/>
          </p:cNvPr>
          <p:cNvSpPr/>
          <p:nvPr/>
        </p:nvSpPr>
        <p:spPr>
          <a:xfrm>
            <a:off x="2220565" y="2766410"/>
            <a:ext cx="3142516" cy="909366"/>
          </a:xfrm>
          <a:prstGeom prst="horizont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Objectives</a:t>
            </a:r>
          </a:p>
        </p:txBody>
      </p:sp>
      <p:sp>
        <p:nvSpPr>
          <p:cNvPr id="10" name="Horizontal Scroll 9">
            <a:hlinkClick r:id="rId3" action="ppaction://hlinksldjump"/>
          </p:cNvPr>
          <p:cNvSpPr/>
          <p:nvPr/>
        </p:nvSpPr>
        <p:spPr>
          <a:xfrm>
            <a:off x="8235472" y="5875870"/>
            <a:ext cx="3142516" cy="894265"/>
          </a:xfrm>
          <a:prstGeom prst="horizont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Recap</a:t>
            </a:r>
          </a:p>
        </p:txBody>
      </p:sp>
      <p:sp>
        <p:nvSpPr>
          <p:cNvPr id="11" name="Horizontal Scroll 10">
            <a:hlinkClick r:id="rId4" action="ppaction://hlinksldjump"/>
          </p:cNvPr>
          <p:cNvSpPr/>
          <p:nvPr/>
        </p:nvSpPr>
        <p:spPr>
          <a:xfrm>
            <a:off x="6588713" y="5084806"/>
            <a:ext cx="3142516" cy="925025"/>
          </a:xfrm>
          <a:prstGeom prst="horizont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Directions</a:t>
            </a:r>
          </a:p>
        </p:txBody>
      </p:sp>
      <p:sp>
        <p:nvSpPr>
          <p:cNvPr id="12" name="Horizontal Scroll 11">
            <a:hlinkClick r:id="rId5" action="ppaction://hlinksldjump"/>
          </p:cNvPr>
          <p:cNvSpPr/>
          <p:nvPr/>
        </p:nvSpPr>
        <p:spPr>
          <a:xfrm>
            <a:off x="5017455" y="4324502"/>
            <a:ext cx="3142516" cy="894265"/>
          </a:xfrm>
          <a:prstGeom prst="horizont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Ingredients</a:t>
            </a:r>
          </a:p>
        </p:txBody>
      </p:sp>
      <p:sp>
        <p:nvSpPr>
          <p:cNvPr id="13" name="Horizontal Scroll 12">
            <a:hlinkClick r:id="rId6" action="ppaction://hlinksldjump"/>
          </p:cNvPr>
          <p:cNvSpPr/>
          <p:nvPr/>
        </p:nvSpPr>
        <p:spPr>
          <a:xfrm>
            <a:off x="3602015" y="3530076"/>
            <a:ext cx="3142516" cy="925025"/>
          </a:xfrm>
          <a:prstGeom prst="horizont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Tools Required</a:t>
            </a:r>
          </a:p>
        </p:txBody>
      </p:sp>
    </p:spTree>
    <p:extLst>
      <p:ext uri="{BB962C8B-B14F-4D97-AF65-F5344CB8AC3E}">
        <p14:creationId xmlns:p14="http://schemas.microsoft.com/office/powerpoint/2010/main" val="8371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74DF1EF-9977-467D-9226-B977384AD308}"/>
              </a:ext>
            </a:extLst>
          </p:cNvPr>
          <p:cNvSpPr txBox="1"/>
          <p:nvPr/>
        </p:nvSpPr>
        <p:spPr>
          <a:xfrm>
            <a:off x="777240" y="554280"/>
            <a:ext cx="9509760" cy="63094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600" b="1" dirty="0"/>
          </a:p>
          <a:p>
            <a:pPr algn="ctr"/>
            <a:r>
              <a:rPr lang="en-US" sz="4000" b="1" dirty="0"/>
              <a:t>Lesson Overview</a:t>
            </a:r>
            <a:endParaRPr lang="en-US" sz="2000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sz="2000" dirty="0"/>
              <a:t>Nothing symbolizes American cooking as much as a Hamburger, and it is actually one of the easiest meal to prepare. </a:t>
            </a:r>
          </a:p>
          <a:p>
            <a:pPr algn="just"/>
            <a:endParaRPr lang="en-US" sz="2000" dirty="0"/>
          </a:p>
          <a:p>
            <a:pPr algn="just"/>
            <a:r>
              <a:rPr lang="en-IN" sz="2000" dirty="0"/>
              <a:t>A hamburger, is a sandwich consisting of one or more cooked patties of ground meat, usually beef, placed inside a sliced bread roll or bun. The patty may be pan fried, or flame broiled. Hamburgers are often served with cheese, lettuce, tomato, onion, pickles; condiments such as mustard, mayonnaise, ketchup, relish, and are frequently placed on sesame seed buns. 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In this lesson, you will learn how to make a chicken hamburger with the least amount of steps. You will also learn how to prepare the chicken patty for roasting with its juices intact! </a:t>
            </a:r>
          </a:p>
          <a:p>
            <a:pPr algn="just"/>
            <a:endParaRPr lang="en-US" sz="2000" dirty="0"/>
          </a:p>
          <a:p>
            <a:pPr algn="just"/>
            <a:endParaRPr lang="en-US" dirty="0"/>
          </a:p>
        </p:txBody>
      </p:sp>
      <p:sp>
        <p:nvSpPr>
          <p:cNvPr id="2" name="Action Button: Back or Previous 1">
            <a:hlinkClick r:id="rId2" action="ppaction://hlinksldjump" highlightClick="1"/>
          </p:cNvPr>
          <p:cNvSpPr/>
          <p:nvPr/>
        </p:nvSpPr>
        <p:spPr>
          <a:xfrm>
            <a:off x="11035862" y="6117021"/>
            <a:ext cx="1156138" cy="740979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48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5728" y="933157"/>
            <a:ext cx="10586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/>
              <a:t>Lesson Objectives</a:t>
            </a:r>
            <a:endParaRPr lang="en-IN" sz="1600" dirty="0"/>
          </a:p>
        </p:txBody>
      </p:sp>
      <p:sp>
        <p:nvSpPr>
          <p:cNvPr id="5" name="Rectangle 4"/>
          <p:cNvSpPr/>
          <p:nvPr/>
        </p:nvSpPr>
        <p:spPr>
          <a:xfrm>
            <a:off x="2087880" y="1997839"/>
            <a:ext cx="70561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000" dirty="0"/>
          </a:p>
          <a:p>
            <a:r>
              <a:rPr lang="en-IN" sz="2000" dirty="0"/>
              <a:t>At the end of this lesson you'll be able:</a:t>
            </a:r>
          </a:p>
          <a:p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To prepare sumptuous chicken patties for your burger</a:t>
            </a:r>
          </a:p>
          <a:p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To toast perfect buns for hamburgers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/>
              <a:t>To serve the best hamburgers ever made!</a:t>
            </a:r>
          </a:p>
        </p:txBody>
      </p:sp>
      <p:sp>
        <p:nvSpPr>
          <p:cNvPr id="6" name="Action Button: Back or Previous 5">
            <a:hlinkClick r:id="rId2" action="ppaction://hlinksldjump" highlightClick="1"/>
          </p:cNvPr>
          <p:cNvSpPr/>
          <p:nvPr/>
        </p:nvSpPr>
        <p:spPr>
          <a:xfrm>
            <a:off x="11035862" y="6117021"/>
            <a:ext cx="1156138" cy="740979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29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/>
              <a:t>Tool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250" y="2199369"/>
            <a:ext cx="2444190" cy="3599316"/>
          </a:xfrm>
        </p:spPr>
        <p:txBody>
          <a:bodyPr>
            <a:normAutofit/>
          </a:bodyPr>
          <a:lstStyle/>
          <a:p>
            <a:r>
              <a:rPr lang="en-IN" sz="2000" dirty="0"/>
              <a:t>Electric mixer</a:t>
            </a:r>
          </a:p>
          <a:p>
            <a:r>
              <a:rPr lang="en-IN" sz="2000" dirty="0"/>
              <a:t>Chopping Board</a:t>
            </a:r>
          </a:p>
          <a:p>
            <a:r>
              <a:rPr lang="en-IN" sz="2000" dirty="0"/>
              <a:t>Grill Pan</a:t>
            </a:r>
          </a:p>
          <a:p>
            <a:r>
              <a:rPr lang="en-IN" sz="2000" dirty="0"/>
              <a:t>Fry Pan</a:t>
            </a:r>
          </a:p>
          <a:p>
            <a:r>
              <a:rPr lang="en-IN" sz="2000" dirty="0"/>
              <a:t>Spatula</a:t>
            </a:r>
          </a:p>
          <a:p>
            <a:r>
              <a:rPr lang="en-IN" sz="2000" dirty="0"/>
              <a:t>Bowl</a:t>
            </a:r>
          </a:p>
          <a:p>
            <a:r>
              <a:rPr lang="en-IN" sz="2000" dirty="0"/>
              <a:t>Knife</a:t>
            </a:r>
          </a:p>
        </p:txBody>
      </p:sp>
      <p:sp>
        <p:nvSpPr>
          <p:cNvPr id="4" name="Action Button: Back or Previous 3">
            <a:hlinkClick r:id="rId2" action="ppaction://hlinksldjump" highlightClick="1"/>
          </p:cNvPr>
          <p:cNvSpPr/>
          <p:nvPr/>
        </p:nvSpPr>
        <p:spPr>
          <a:xfrm>
            <a:off x="11035862" y="6117021"/>
            <a:ext cx="1156138" cy="740979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0" y="1935987"/>
            <a:ext cx="12448911" cy="5109385"/>
            <a:chOff x="0" y="1935987"/>
            <a:chExt cx="12448911" cy="51093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78" b="92667" l="9524" r="898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35987"/>
              <a:ext cx="2176530" cy="29149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5" b="89918" l="34688" r="693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6130" y="1935987"/>
              <a:ext cx="2042781" cy="2656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151" b="89673" l="3628" r="9605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626" y="5125792"/>
              <a:ext cx="3065526" cy="19195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53" b="12755"/>
            <a:stretch/>
          </p:blipFill>
          <p:spPr>
            <a:xfrm>
              <a:off x="1223493" y="4850984"/>
              <a:ext cx="2741483" cy="19605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7742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440" y="2213707"/>
              <a:ext cx="3083414" cy="3083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6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43600" y="2761030"/>
            <a:ext cx="10922811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IN" sz="2000" dirty="0"/>
              <a:t>4 hamburger buns (4 inches wide), split in halves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About 1/4 cup mayonnaise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About 1/4 cup ketchup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4 iceberg lettuce leaves, rinsed and crisped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1 firm-ripe tomato, cored and thinly sliced</a:t>
            </a:r>
          </a:p>
          <a:p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104290" y="715754"/>
            <a:ext cx="2876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Ingredients</a:t>
            </a:r>
            <a:endParaRPr lang="en-IN" sz="4000" dirty="0"/>
          </a:p>
          <a:p>
            <a:endParaRPr lang="en-IN" sz="4000" dirty="0"/>
          </a:p>
        </p:txBody>
      </p:sp>
      <p:sp>
        <p:nvSpPr>
          <p:cNvPr id="4" name="Action Button: Back or Previous 3">
            <a:hlinkClick r:id="rId2" action="ppaction://hlinksldjump" highlightClick="1"/>
          </p:cNvPr>
          <p:cNvSpPr/>
          <p:nvPr/>
        </p:nvSpPr>
        <p:spPr>
          <a:xfrm>
            <a:off x="11035862" y="6117021"/>
            <a:ext cx="1156138" cy="740979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651642" y="2761030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1 kg of chicken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1 large egg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1/2 cup minced onion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1/4 cup fine dried bread crumbs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1 tablespoon Worcestershire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1 or 2 cloves garlic, peeled and minced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About 1/2 teaspoon salt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IN" sz="2000" dirty="0"/>
              <a:t>About 1/4 teaspoon pepper</a:t>
            </a:r>
          </a:p>
        </p:txBody>
      </p:sp>
    </p:spTree>
    <p:extLst>
      <p:ext uri="{BB962C8B-B14F-4D97-AF65-F5344CB8AC3E}">
        <p14:creationId xmlns:p14="http://schemas.microsoft.com/office/powerpoint/2010/main" val="37721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3" r="27471" b="16528"/>
          <a:stretch/>
        </p:blipFill>
        <p:spPr>
          <a:xfrm>
            <a:off x="735703" y="330481"/>
            <a:ext cx="3040361" cy="6189929"/>
          </a:xfrm>
          <a:prstGeom prst="rect">
            <a:avLst/>
          </a:prstGeom>
        </p:spPr>
      </p:pic>
      <p:sp>
        <p:nvSpPr>
          <p:cNvPr id="19" name="Rectangle 18">
            <a:hlinkClick r:id="rId3" action="ppaction://hlinksldjump"/>
          </p:cNvPr>
          <p:cNvSpPr/>
          <p:nvPr/>
        </p:nvSpPr>
        <p:spPr>
          <a:xfrm>
            <a:off x="735702" y="1496891"/>
            <a:ext cx="3040362" cy="2873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hlinkClick r:id="rId4" action="ppaction://hlinksldjump"/>
          </p:cNvPr>
          <p:cNvSpPr/>
          <p:nvPr/>
        </p:nvSpPr>
        <p:spPr>
          <a:xfrm>
            <a:off x="735704" y="4370664"/>
            <a:ext cx="3040360" cy="998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/>
          <p:cNvGrpSpPr/>
          <p:nvPr/>
        </p:nvGrpSpPr>
        <p:grpSpPr>
          <a:xfrm>
            <a:off x="735701" y="345435"/>
            <a:ext cx="3040363" cy="6205454"/>
            <a:chOff x="503954" y="463984"/>
            <a:chExt cx="3040363" cy="6205454"/>
          </a:xfrm>
        </p:grpSpPr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503954" y="463984"/>
              <a:ext cx="3040363" cy="11514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hlinkClick r:id="rId5" action="ppaction://hlinksldjump"/>
            </p:cNvPr>
            <p:cNvSpPr/>
            <p:nvPr/>
          </p:nvSpPr>
          <p:spPr>
            <a:xfrm>
              <a:off x="503956" y="5487503"/>
              <a:ext cx="3040361" cy="118193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52551" y="345435"/>
            <a:ext cx="697964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/>
              <a:t>Directions</a:t>
            </a:r>
          </a:p>
          <a:p>
            <a:endParaRPr lang="en-IN" sz="3200" b="1" dirty="0"/>
          </a:p>
          <a:p>
            <a:endParaRPr lang="en-IN" sz="3200" b="1" dirty="0"/>
          </a:p>
          <a:p>
            <a:endParaRPr lang="en-IN" sz="3200" b="1" dirty="0"/>
          </a:p>
        </p:txBody>
      </p:sp>
      <p:sp>
        <p:nvSpPr>
          <p:cNvPr id="10" name="Action Button: Back or Previous 9">
            <a:hlinkClick r:id="rId6" action="ppaction://hlinksldjump" highlightClick="1"/>
          </p:cNvPr>
          <p:cNvSpPr/>
          <p:nvPr/>
        </p:nvSpPr>
        <p:spPr>
          <a:xfrm>
            <a:off x="11035862" y="6117021"/>
            <a:ext cx="1156138" cy="740979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xmlns="" id="{B2FE0C2D-8432-4575-ADF6-4B65634E4FDA}"/>
              </a:ext>
            </a:extLst>
          </p:cNvPr>
          <p:cNvSpPr txBox="1"/>
          <p:nvPr/>
        </p:nvSpPr>
        <p:spPr>
          <a:xfrm>
            <a:off x="4152551" y="3662778"/>
            <a:ext cx="6979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Serving : How to serve the Hamburger preparations</a:t>
            </a:r>
            <a:endParaRPr lang="en-IN" dirty="0"/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xmlns="" id="{CCAD6F06-8BC9-43B4-85DF-FD76D4AD20D4}"/>
              </a:ext>
            </a:extLst>
          </p:cNvPr>
          <p:cNvSpPr txBox="1"/>
          <p:nvPr/>
        </p:nvSpPr>
        <p:spPr>
          <a:xfrm>
            <a:off x="4152551" y="2640104"/>
            <a:ext cx="6979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Preparation : Choose what you want to prepare by clicking on them!</a:t>
            </a:r>
          </a:p>
        </p:txBody>
      </p:sp>
      <p:sp>
        <p:nvSpPr>
          <p:cNvPr id="6" name="Right Arrow 5">
            <a:hlinkClick r:id="rId7" action="ppaction://hlinksldjump"/>
          </p:cNvPr>
          <p:cNvSpPr/>
          <p:nvPr/>
        </p:nvSpPr>
        <p:spPr>
          <a:xfrm>
            <a:off x="10546658" y="3620517"/>
            <a:ext cx="489204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5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846" y="4622257"/>
            <a:ext cx="8738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000" b="1" dirty="0">
              <a:solidFill>
                <a:schemeClr val="bg1"/>
              </a:solidFill>
            </a:endParaRP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Lay buns, cut side down, on grill and cook until lightly toasted, 30 seconds to 1 minute.</a:t>
            </a:r>
          </a:p>
          <a:p>
            <a:pPr algn="ctr"/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" name="Arrow: Left 5">
            <a:hlinkClick r:id="rId3" action="ppaction://hlinksldjump"/>
            <a:extLst>
              <a:ext uri="{FF2B5EF4-FFF2-40B4-BE49-F238E27FC236}">
                <a16:creationId xmlns:a16="http://schemas.microsoft.com/office/drawing/2014/main" xmlns="" id="{D684E312-9F03-4D8E-8418-89A22284BCE8}"/>
              </a:ext>
            </a:extLst>
          </p:cNvPr>
          <p:cNvSpPr/>
          <p:nvPr/>
        </p:nvSpPr>
        <p:spPr>
          <a:xfrm>
            <a:off x="9905045" y="6109933"/>
            <a:ext cx="2286955" cy="752885"/>
          </a:xfrm>
          <a:prstGeom prst="leftArrow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Directions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599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M04033917[[fn=Berlin]]_novariants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04033917[[fn=Berlin]]_novariants" id="{309C13C0-3BE0-4E8F-8916-1D5516B3B5DD}" vid="{18E1BE87-7240-45DF-8788-3CAEB7F17A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TM00001032</Template>
  <TotalTime>958</TotalTime>
  <Words>664</Words>
  <Application>Microsoft Office PowerPoint</Application>
  <PresentationFormat>Custom</PresentationFormat>
  <Paragraphs>142</Paragraphs>
  <Slides>18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TM04033917[[fn=Berlin]]_novariants</vt:lpstr>
      <vt:lpstr>Hamburgers  </vt:lpstr>
      <vt:lpstr>PowerPoint Presentation</vt:lpstr>
      <vt:lpstr>PowerPoint Presentation</vt:lpstr>
      <vt:lpstr>PowerPoint Presentation</vt:lpstr>
      <vt:lpstr>PowerPoint Presentation</vt:lpstr>
      <vt:lpstr>Tool Required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Hamburgers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Ankita Dutta</dc:creator>
  <cp:lastModifiedBy>Ankita Dutta</cp:lastModifiedBy>
  <cp:revision>111</cp:revision>
  <dcterms:created xsi:type="dcterms:W3CDTF">2015-09-21T23:12:49Z</dcterms:created>
  <dcterms:modified xsi:type="dcterms:W3CDTF">2018-04-27T08:32:51Z</dcterms:modified>
</cp:coreProperties>
</file>